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5" r:id="rId5"/>
    <p:sldId id="296" r:id="rId6"/>
    <p:sldId id="297" r:id="rId7"/>
    <p:sldId id="265" r:id="rId8"/>
    <p:sldId id="270" r:id="rId9"/>
    <p:sldId id="271" r:id="rId10"/>
    <p:sldId id="267" r:id="rId11"/>
    <p:sldId id="275" r:id="rId12"/>
    <p:sldId id="274" r:id="rId13"/>
    <p:sldId id="273" r:id="rId14"/>
    <p:sldId id="276" r:id="rId15"/>
    <p:sldId id="277" r:id="rId16"/>
    <p:sldId id="278" r:id="rId17"/>
    <p:sldId id="279" r:id="rId18"/>
    <p:sldId id="280" r:id="rId19"/>
    <p:sldId id="291" r:id="rId20"/>
    <p:sldId id="292" r:id="rId21"/>
    <p:sldId id="293" r:id="rId22"/>
    <p:sldId id="294" r:id="rId23"/>
    <p:sldId id="281" r:id="rId24"/>
    <p:sldId id="285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6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BF0"/>
    <a:srgbClr val="B9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7" d="100"/>
          <a:sy n="107" d="100"/>
        </p:scale>
        <p:origin x="-18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8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8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9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7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8" y="505129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110063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CA46A4-45EF-4111-A7AB-E2475A52ED8E}" type="datetimeFigureOut">
              <a:rPr lang="pt-BR" smtClean="0"/>
              <a:t>23/04/2018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2D755B-9F4B-4F8F-890C-D60D9894EF8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fernandes@ufersa.edu.br" TargetMode="External"/><Relationship Id="rId2" Type="http://schemas.openxmlformats.org/officeDocument/2006/relationships/hyperlink" Target="mailto:proec@ufersa.edu.br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9140000">
            <a:off x="2457739" y="3218316"/>
            <a:ext cx="5781815" cy="1204306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Tutorial para cadastro de Eventos de extensão  no SIGAA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t-BR" sz="1600" dirty="0" smtClean="0"/>
          </a:p>
          <a:p>
            <a:pPr algn="r"/>
            <a:endParaRPr lang="pt-BR" sz="1600" dirty="0"/>
          </a:p>
          <a:p>
            <a:pPr algn="r"/>
            <a:endParaRPr lang="pt-BR" sz="1600" dirty="0" smtClean="0"/>
          </a:p>
          <a:p>
            <a:pPr algn="r"/>
            <a:endParaRPr lang="pt-BR" sz="1600" dirty="0"/>
          </a:p>
          <a:p>
            <a:pPr algn="r"/>
            <a:endParaRPr lang="pt-BR" sz="1600" dirty="0"/>
          </a:p>
          <a:p>
            <a:pPr algn="r"/>
            <a:endParaRPr lang="pt-BR" sz="16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2"/>
            <a:ext cx="6120396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Alguns erros e dúvidas surgem no preenchimento da proposta.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No campo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</a:t>
            </a:r>
            <a:r>
              <a:rPr lang="pt-BR" sz="1800" b="0" dirty="0" smtClean="0">
                <a:solidFill>
                  <a:schemeClr val="bg1"/>
                </a:solidFill>
              </a:rPr>
              <a:t>” não é possível utilizar o mesmo nome de outra ação já existente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Evite a utilização da nomenclatura “Evento”, já que a mesma já estará presente nas informações da ação.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20035083">
            <a:off x="2877794" y="44462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20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cadastro da ação deve acontecer no mínimo 30 dias antes de sua execução: o sistema não permitirá a submissão de propostas fora deste prazo.</a:t>
            </a:r>
          </a:p>
          <a:p>
            <a:pPr>
              <a:buFont typeface="Arial" pitchFamily="34" charset="0"/>
              <a:buChar char="•"/>
            </a:pPr>
            <a:endParaRPr lang="pt-BR" sz="1800" b="0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2521227">
            <a:off x="4894017" y="70061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9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</a:t>
            </a:r>
            <a:r>
              <a:rPr lang="pt-BR" sz="1800" b="0" dirty="0" smtClean="0">
                <a:solidFill>
                  <a:schemeClr val="bg1"/>
                </a:solidFill>
              </a:rPr>
              <a:t>” diz respeito público alvo do evento em questão, não aos palestrantes, ministrantes ou atrações artísticas ou culturais.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Dessa forma, um evento o qual tenha como público previsto os empreendedores de Angicos, Mossoró, Pau dos Ferros e Caraúbas, por exemplo, será um evento com abrangência “Regional”.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Já um evento o qual envolva, por exemplo, conte com a participação de um palestrante da UFRJ, mas acontece tenha como público apenas agricultores de </a:t>
            </a:r>
            <a:r>
              <a:rPr lang="pt-BR" sz="1800" b="0" dirty="0" err="1" smtClean="0">
                <a:solidFill>
                  <a:schemeClr val="bg1"/>
                </a:solidFill>
              </a:rPr>
              <a:t>Assu</a:t>
            </a:r>
            <a:r>
              <a:rPr lang="pt-BR" sz="1800" b="0" dirty="0" smtClean="0">
                <a:solidFill>
                  <a:schemeClr val="bg1"/>
                </a:solidFill>
              </a:rPr>
              <a:t>/RN, o mesmo terá abrangência “Local” e não “Nacional” 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2793072" y="99391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54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Ao preencher o nome do Coordenador digite o nome parcialmente.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Será apresentada uma lista com todas as opções encontradas.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no nome do Coordenador (em caso de mais de uma matrícula, verificar qual delas está ativa  e corresponde ao vínculo correto). 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2766689" y="1281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84" y="1673374"/>
            <a:ext cx="2160602" cy="9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59" y="1672267"/>
            <a:ext cx="2170252" cy="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2" y="1683081"/>
            <a:ext cx="2170111" cy="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46" y="1675755"/>
            <a:ext cx="2145058" cy="6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11960" y="1784014"/>
            <a:ext cx="887090" cy="482936"/>
          </a:xfrm>
          <a:prstGeom prst="rect">
            <a:avLst/>
          </a:prstGeom>
          <a:gradFill flip="none" rotWithShape="1">
            <a:gsLst>
              <a:gs pos="0">
                <a:srgbClr val="DCEBF0"/>
              </a:gs>
              <a:gs pos="0">
                <a:srgbClr val="DCEBF0">
                  <a:shade val="67500"/>
                  <a:satMod val="115000"/>
                </a:srgbClr>
              </a:gs>
              <a:gs pos="100000">
                <a:srgbClr val="DCEB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57404" y="1771297"/>
            <a:ext cx="139824" cy="482936"/>
          </a:xfrm>
          <a:prstGeom prst="rect">
            <a:avLst/>
          </a:prstGeom>
          <a:gradFill flip="none" rotWithShape="1">
            <a:gsLst>
              <a:gs pos="0">
                <a:srgbClr val="DCEBF0"/>
              </a:gs>
              <a:gs pos="0">
                <a:srgbClr val="DCEBF0">
                  <a:shade val="67500"/>
                  <a:satMod val="115000"/>
                </a:srgbClr>
              </a:gs>
              <a:gs pos="100000">
                <a:srgbClr val="DCEB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0020420">
            <a:off x="3165835" y="211021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4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" grpId="0" animBg="1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 do projeto</a:t>
            </a:r>
            <a:r>
              <a:rPr lang="pt-BR" sz="1800" b="0" dirty="0" smtClean="0">
                <a:solidFill>
                  <a:schemeClr val="bg1"/>
                </a:solidFill>
              </a:rPr>
              <a:t>” contém a projeção daqueles que serão atingidos pela ação.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Por definição a extensão se caracteriza por ter a comunidade externa como alvo de suas ações. Sendo assim, esperamos sempre que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 alvo externo</a:t>
            </a:r>
            <a:r>
              <a:rPr lang="pt-BR" sz="1800" b="0" dirty="0" smtClean="0">
                <a:solidFill>
                  <a:schemeClr val="bg1"/>
                </a:solidFill>
              </a:rPr>
              <a:t>” seja superior ao interno.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5" y="185801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definir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de realização</a:t>
            </a:r>
            <a:r>
              <a:rPr lang="pt-BR" sz="1800" b="0" dirty="0" smtClean="0">
                <a:solidFill>
                  <a:schemeClr val="bg1"/>
                </a:solidFill>
              </a:rPr>
              <a:t>” primeiro escolha o estado e depois escolha a cidade.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Local de Realização</a:t>
            </a:r>
            <a:r>
              <a:rPr lang="pt-BR" sz="1800" b="0" dirty="0" smtClean="0">
                <a:solidFill>
                  <a:schemeClr val="bg1"/>
                </a:solidFill>
              </a:rPr>
              <a:t>” e espere a informação ser adicionada na lista logo abaixo.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Não é possível inserir mais de uma localidade em um mesmo Bairro (mas sim em uma mesma cidade).</a:t>
            </a:r>
          </a:p>
          <a:p>
            <a:pPr marL="0" indent="0"/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4" y="256994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2563555">
            <a:off x="3225120" y="338087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3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Em relação às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Financiamento</a:t>
            </a:r>
            <a:r>
              <a:rPr lang="pt-BR" sz="1800" b="0" dirty="0" smtClean="0">
                <a:solidFill>
                  <a:schemeClr val="bg1"/>
                </a:solidFill>
              </a:rPr>
              <a:t>”, serão três possibilidade: 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b="1" dirty="0" err="1" smtClean="0">
                <a:solidFill>
                  <a:schemeClr val="bg1"/>
                </a:solidFill>
              </a:rPr>
              <a:t>Auto-financiado</a:t>
            </a:r>
            <a:r>
              <a:rPr lang="pt-BR" sz="1800" b="0" dirty="0" smtClean="0">
                <a:solidFill>
                  <a:schemeClr val="bg1"/>
                </a:solidFill>
              </a:rPr>
              <a:t>” (quando a proposta não precisa de orçamento ou a equipe proverá tais recursos). 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b="1" dirty="0" smtClean="0">
                <a:solidFill>
                  <a:schemeClr val="bg1"/>
                </a:solidFill>
              </a:rPr>
              <a:t>Financiamento pela UFERSA</a:t>
            </a:r>
            <a:r>
              <a:rPr lang="pt-BR" sz="1800" b="0" dirty="0" smtClean="0">
                <a:solidFill>
                  <a:schemeClr val="bg1"/>
                </a:solidFill>
              </a:rPr>
              <a:t>” pode se dar através da Unidade Proponente ou através de editais da PROEC.</a:t>
            </a:r>
          </a:p>
          <a:p>
            <a:pPr marL="237744" lvl="2" indent="0">
              <a:buNone/>
            </a:pPr>
            <a:r>
              <a:rPr lang="pt-BR" sz="1800" dirty="0" smtClean="0">
                <a:solidFill>
                  <a:schemeClr val="bg1"/>
                </a:solidFill>
              </a:rPr>
              <a:t>   “</a:t>
            </a:r>
            <a:r>
              <a:rPr lang="pt-BR" sz="1800" b="1" dirty="0" smtClean="0">
                <a:solidFill>
                  <a:schemeClr val="bg1"/>
                </a:solidFill>
              </a:rPr>
              <a:t>Financiamento Externo</a:t>
            </a:r>
            <a:r>
              <a:rPr lang="pt-BR" sz="1800" dirty="0" smtClean="0">
                <a:solidFill>
                  <a:schemeClr val="bg1"/>
                </a:solidFill>
              </a:rPr>
              <a:t>” se dá através de parcerias ou editais de órgãos externos.</a:t>
            </a:r>
            <a:endParaRPr lang="pt-BR" sz="1800" b="0" dirty="0" smtClean="0">
              <a:solidFill>
                <a:schemeClr val="bg1"/>
              </a:solidFill>
            </a:endParaRPr>
          </a:p>
          <a:p>
            <a:pPr marL="0" indent="0"/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640944" y="357990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2563555">
            <a:off x="2770212" y="365923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9354190">
            <a:off x="2460907" y="420656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2975017">
            <a:off x="3786297" y="435699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7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2" animBg="1"/>
      <p:bldP spid="9" grpId="3" animBg="1"/>
      <p:bldP spid="10" grpId="0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00" y="116632"/>
            <a:ext cx="4608512" cy="4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lvl="2"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4139923" y="453179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Primeiro escolha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Evento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Horária</a:t>
            </a:r>
            <a:r>
              <a:rPr lang="pt-BR" sz="1800" b="0" dirty="0" smtClean="0">
                <a:solidFill>
                  <a:schemeClr val="bg1"/>
                </a:solidFill>
              </a:rPr>
              <a:t>” do Evento diz respeito apenas ao período de realização do mesmo, não cabendo aqui o período de organização prévia do evento. 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de Vagas Oferecidas</a:t>
            </a:r>
            <a:r>
              <a:rPr lang="pt-BR" sz="1800" b="0" dirty="0" smtClean="0">
                <a:solidFill>
                  <a:schemeClr val="bg1"/>
                </a:solidFill>
              </a:rPr>
              <a:t>” deve conter a soma do público externo e interno apontado no passo anterior.</a:t>
            </a:r>
            <a:endParaRPr lang="pt-BR" sz="1800" b="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88" y="404664"/>
            <a:ext cx="5943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66738"/>
            <a:ext cx="27146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2505040" y="20886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9125789">
            <a:off x="2526656" y="85755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7804845">
            <a:off x="3845821" y="51009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2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88" y="404664"/>
            <a:ext cx="5943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isso, deve-se preencher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</a:t>
            </a:r>
            <a:r>
              <a:rPr lang="pt-BR" sz="1800" b="0" dirty="0" smtClean="0">
                <a:solidFill>
                  <a:schemeClr val="bg1"/>
                </a:solidFill>
              </a:rPr>
              <a:t>”,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Programação</a:t>
            </a:r>
            <a:r>
              <a:rPr lang="pt-BR" sz="1800" b="0" dirty="0" smtClean="0">
                <a:solidFill>
                  <a:schemeClr val="bg1"/>
                </a:solidFill>
              </a:rPr>
              <a:t>”,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Gerais</a:t>
            </a:r>
            <a:r>
              <a:rPr lang="pt-BR" sz="1800" b="0" dirty="0" smtClean="0">
                <a:solidFill>
                  <a:schemeClr val="bg1"/>
                </a:solidFill>
              </a:rPr>
              <a:t>” 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Esperados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lvl="2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preencher todos os dados solicitados clique em “</a:t>
            </a:r>
            <a:r>
              <a:rPr lang="pt-B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2563555">
            <a:off x="1158160" y="84990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8024705">
            <a:off x="5235241" y="287256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7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99793" y="2618912"/>
            <a:ext cx="5857539" cy="3324687"/>
          </a:xfrm>
        </p:spPr>
        <p:txBody>
          <a:bodyPr>
            <a:normAutofit/>
          </a:bodyPr>
          <a:lstStyle/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r>
              <a:rPr lang="pt-BR" dirty="0" smtClean="0"/>
              <a:t>Acesse o sistema através do site</a:t>
            </a:r>
          </a:p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www.sigaa.ufersa.edu.br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" y="116633"/>
            <a:ext cx="1008112" cy="1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Insira nesta etapa as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Atividades</a:t>
            </a:r>
            <a:r>
              <a:rPr lang="pt-BR" sz="1800" b="0" dirty="0" smtClean="0">
                <a:solidFill>
                  <a:schemeClr val="bg1"/>
                </a:solidFill>
              </a:rPr>
              <a:t>” do evento.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Não é necessário inserir todas as atividades do evento, tais como todas as palestras e mesas redondas, apenas sub eventos cujo público alvo seja de menor número do que o do evento principal (como minicursos com vagas limitadas) ou que gerem um certificado específico para o público.</a:t>
            </a:r>
          </a:p>
        </p:txBody>
      </p:sp>
    </p:spTree>
    <p:extLst>
      <p:ext uri="{BB962C8B-B14F-4D97-AF65-F5344CB8AC3E}">
        <p14:creationId xmlns:p14="http://schemas.microsoft.com/office/powerpoint/2010/main" val="373315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20" y="735653"/>
            <a:ext cx="26955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3092684" y="41785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9931621">
            <a:off x="2733714" y="111165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38254">
            <a:off x="3873844" y="167377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Aponte 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Curso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pt-BR" sz="1800" b="0" dirty="0" smtClean="0">
                <a:solidFill>
                  <a:schemeClr val="bg1"/>
                </a:solidFill>
              </a:rPr>
              <a:t>” deve estar contido, sempre, no período do evento principal.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 número de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vagas” </a:t>
            </a:r>
            <a:r>
              <a:rPr lang="pt-BR" sz="1800" b="0" dirty="0" smtClean="0">
                <a:solidFill>
                  <a:schemeClr val="bg1"/>
                </a:solidFill>
              </a:rPr>
              <a:t>deve ser igual ou menor do que as vagas do evento principal.</a:t>
            </a:r>
          </a:p>
          <a:p>
            <a:pPr marL="0" indent="0"/>
            <a:endParaRPr lang="pt-B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11" y="422665"/>
            <a:ext cx="5943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563555">
            <a:off x="3564539" y="365821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38254">
            <a:off x="5241996" y="484327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Mini Atividade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Repita quantas vezes for necessário até inserir todas as mini atividades.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Avançar”</a:t>
            </a:r>
            <a:r>
              <a:rPr lang="pt-BR" sz="1800" b="0" dirty="0" smtClean="0">
                <a:solidFill>
                  <a:schemeClr val="bg1"/>
                </a:solidFill>
              </a:rPr>
              <a:t>.</a:t>
            </a:r>
          </a:p>
          <a:p>
            <a:pPr marL="0" indent="0"/>
            <a:endParaRPr lang="pt-B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0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23528" y="535505"/>
            <a:ext cx="8566471" cy="2801204"/>
            <a:chOff x="323528" y="535505"/>
            <a:chExt cx="8566471" cy="28012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35505"/>
              <a:ext cx="8566471" cy="2801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tângulo 18"/>
            <p:cNvSpPr/>
            <p:nvPr/>
          </p:nvSpPr>
          <p:spPr>
            <a:xfrm>
              <a:off x="338978" y="2921806"/>
              <a:ext cx="1969881" cy="14143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Escolha a categoria do membro da equipe.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Inicie a digitação do nome do membro e espere o sistema apontar as opções.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no nome do membro.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Membro</a:t>
            </a:r>
            <a:r>
              <a:rPr lang="pt-BR" sz="1800" b="0" dirty="0" smtClean="0">
                <a:solidFill>
                  <a:schemeClr val="bg1"/>
                </a:solidFill>
              </a:rPr>
              <a:t>”. Repita até que todos os membros sejam cadastrados.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Depois de cadastrar todos os membros da equipe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 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025146"/>
            <a:ext cx="288032" cy="7200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563555">
            <a:off x="1496928" y="89213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14" y="1191991"/>
            <a:ext cx="4037210" cy="17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90" y="1175616"/>
            <a:ext cx="4035822" cy="20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6" y="1190360"/>
            <a:ext cx="4036683" cy="16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2553889" y="1180816"/>
            <a:ext cx="4004073" cy="1062063"/>
            <a:chOff x="3740946" y="1675755"/>
            <a:chExt cx="2145058" cy="6078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946" y="1675755"/>
              <a:ext cx="2145058" cy="607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4211960" y="1784014"/>
              <a:ext cx="887090" cy="482936"/>
            </a:xfrm>
            <a:prstGeom prst="rect">
              <a:avLst/>
            </a:prstGeom>
            <a:gradFill flip="none" rotWithShape="1">
              <a:gsLst>
                <a:gs pos="0">
                  <a:srgbClr val="DCEBF0"/>
                </a:gs>
                <a:gs pos="0">
                  <a:srgbClr val="DCEBF0">
                    <a:shade val="67500"/>
                    <a:satMod val="115000"/>
                  </a:srgbClr>
                </a:gs>
                <a:gs pos="100000">
                  <a:srgbClr val="DCEB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857404" y="1771297"/>
              <a:ext cx="139824" cy="482936"/>
            </a:xfrm>
            <a:prstGeom prst="rect">
              <a:avLst/>
            </a:prstGeom>
            <a:gradFill flip="none" rotWithShape="1">
              <a:gsLst>
                <a:gs pos="0">
                  <a:srgbClr val="DCEBF0"/>
                </a:gs>
                <a:gs pos="0">
                  <a:srgbClr val="DCEBF0">
                    <a:shade val="67500"/>
                    <a:satMod val="115000"/>
                  </a:srgbClr>
                </a:gs>
                <a:gs pos="100000">
                  <a:srgbClr val="DCEB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Seta para a direita 11"/>
          <p:cNvSpPr/>
          <p:nvPr/>
        </p:nvSpPr>
        <p:spPr>
          <a:xfrm rot="20020420">
            <a:off x="1818954" y="166715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2563555">
            <a:off x="51549" y="56187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9273453">
            <a:off x="5542040" y="291111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2579654">
            <a:off x="4965569" y="209886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75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996"/>
            <a:ext cx="8640960" cy="8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Nesta etapa deverão ser incluídos todos os objetivos dos membros da equipe do ação.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Um mesmo membro pode ser adicionado em mais de um objetivo e mais de um membro pode ser adicionado em um mesmo objetivo.</a:t>
            </a:r>
          </a:p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Cadastrar Objetivo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 rot="7774684">
            <a:off x="2850291" y="35838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88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109525"/>
            <a:ext cx="8587309" cy="32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2">
            <a:normAutofit fontScale="4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O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</a:t>
            </a:r>
            <a:r>
              <a:rPr lang="pt-BR" sz="2800" b="0" dirty="0" smtClean="0">
                <a:solidFill>
                  <a:schemeClr val="bg1"/>
                </a:solidFill>
              </a:rPr>
              <a:t>” do objetivo deve estar contido no período de execução da ação, não sendo possível iniciar antes  ou terminar depois da ação em si.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Selecione o membro da equipe a ser adicionado.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A carga horária do membro deve ser sempre semanal. É esta carga horária será somada no certificado de cada membro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Clique em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Membro</a:t>
            </a:r>
            <a:r>
              <a:rPr lang="pt-BR" sz="2800" b="0" dirty="0" smtClean="0">
                <a:solidFill>
                  <a:schemeClr val="bg1"/>
                </a:solidFill>
              </a:rPr>
              <a:t>”. Repita até que todos os membros da atividade sejam cadastrados.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b="0" dirty="0" smtClean="0">
                <a:solidFill>
                  <a:schemeClr val="bg1"/>
                </a:solidFill>
              </a:rPr>
              <a:t>Clique em “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Atividade</a:t>
            </a:r>
            <a:r>
              <a:rPr lang="pt-BR" sz="2800" b="0" dirty="0" smtClean="0">
                <a:solidFill>
                  <a:schemeClr val="bg1"/>
                </a:solidFill>
              </a:rPr>
              <a:t>” depois de adicionar todos os objetivos e membros da equipe. </a:t>
            </a:r>
          </a:p>
          <a:p>
            <a:pPr>
              <a:buFont typeface="Arial" pitchFamily="34" charset="0"/>
              <a:buChar char="•"/>
            </a:pPr>
            <a:endParaRPr lang="pt-BR" sz="1800" b="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5850" y="3705194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8261390">
            <a:off x="4034217" y="128406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20020420">
            <a:off x="1610308" y="208646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9273453">
            <a:off x="5176289" y="224134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12579654">
            <a:off x="2799617" y="235414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2221484" y="1973663"/>
            <a:ext cx="2115901" cy="665485"/>
            <a:chOff x="2227194" y="2293615"/>
            <a:chExt cx="2115901" cy="6654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94" y="2293615"/>
              <a:ext cx="2115901" cy="665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tângulo 8"/>
            <p:cNvSpPr/>
            <p:nvPr/>
          </p:nvSpPr>
          <p:spPr>
            <a:xfrm>
              <a:off x="2411760" y="2550429"/>
              <a:ext cx="1800200" cy="374515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221485" y="1980435"/>
            <a:ext cx="2116205" cy="137267"/>
            <a:chOff x="2227195" y="2300387"/>
            <a:chExt cx="2116205" cy="13726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95" y="2300387"/>
              <a:ext cx="2116205" cy="137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2379390" y="2326151"/>
              <a:ext cx="1449660" cy="74149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Seta para a direita 34"/>
          <p:cNvSpPr/>
          <p:nvPr/>
        </p:nvSpPr>
        <p:spPr>
          <a:xfrm rot="12932425">
            <a:off x="5146590" y="334339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2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7046" y="332656"/>
            <a:ext cx="8658018" cy="2331005"/>
            <a:chOff x="297046" y="332656"/>
            <a:chExt cx="8658018" cy="233100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6" y="332656"/>
              <a:ext cx="8658018" cy="2331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646294" y="1596716"/>
              <a:ext cx="2309967" cy="481477"/>
            </a:xfrm>
            <a:prstGeom prst="rect">
              <a:avLst/>
            </a:prstGeom>
            <a:solidFill>
              <a:srgbClr val="DC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 para seguir.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5850" y="3705194"/>
            <a:ext cx="288032" cy="720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3614662">
            <a:off x="5522011" y="265761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331639"/>
            <a:ext cx="8681465" cy="294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r>
              <a:rPr lang="pt-BR" sz="1800" b="0" dirty="0" smtClean="0">
                <a:solidFill>
                  <a:schemeClr val="bg1"/>
                </a:solidFill>
              </a:rPr>
              <a:t>” todos os materiais, serviços e demais gastos devem ser especificados.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Selecione o elemento de despesas. É importante atentar para a categoria apropriada. Não tem certeza qual o elemento de uma despesa? Ligue para a PROEC em 3317-8209 para que possamos ajudar</a:t>
            </a:r>
          </a:p>
        </p:txBody>
      </p:sp>
      <p:sp>
        <p:nvSpPr>
          <p:cNvPr id="6" name="Seta para a direita 5"/>
          <p:cNvSpPr/>
          <p:nvPr/>
        </p:nvSpPr>
        <p:spPr>
          <a:xfrm rot="2629148">
            <a:off x="1423154" y="316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554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332656"/>
            <a:ext cx="8681465" cy="294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Atente para a unidade correta a ser utilizada: por exemplo, para transporte terrestre a unidade utilizada é “quilômetros” e não ”trechos”.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Adicionar Despesa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Depois de adicionar todos os elementos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6" name="Seta para a direita 5"/>
          <p:cNvSpPr/>
          <p:nvPr/>
        </p:nvSpPr>
        <p:spPr>
          <a:xfrm rot="2629148">
            <a:off x="1314544" y="143378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869387">
            <a:off x="5014007" y="158618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63442">
            <a:off x="5470295" y="325547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0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Indique qual a forma de financiamento de cada despesa.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Através de financiamento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</a:t>
            </a:r>
            <a:r>
              <a:rPr lang="pt-BR" sz="1800" b="0" dirty="0" smtClean="0">
                <a:solidFill>
                  <a:schemeClr val="bg1"/>
                </a:solidFill>
              </a:rPr>
              <a:t>” (da UFERSA)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Através de convênio junto 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Fundação (FGD)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Ou através de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</a:t>
            </a:r>
            <a:r>
              <a:rPr lang="pt-BR" sz="1800" b="0" dirty="0" smtClean="0">
                <a:solidFill>
                  <a:schemeClr val="bg1"/>
                </a:solidFill>
              </a:rPr>
              <a:t>” financiamento externo.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 ao concluir essa etapa.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4" y="412712"/>
            <a:ext cx="8659706" cy="140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2629148">
            <a:off x="1622082" y="347964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869387">
            <a:off x="5311998" y="26869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9103097">
            <a:off x="4378927" y="1908898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3363442">
            <a:off x="7473595" y="83506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5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260650"/>
            <a:ext cx="8647833" cy="45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08518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Insira 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usuário</a:t>
            </a:r>
            <a:r>
              <a:rPr lang="pt-BR" dirty="0" smtClean="0">
                <a:solidFill>
                  <a:schemeClr val="bg1"/>
                </a:solidFill>
              </a:rPr>
              <a:t>” e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senha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Clique 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Esqueceu o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/senha</a:t>
            </a:r>
            <a:r>
              <a:rPr lang="pt-BR" dirty="0" smtClean="0">
                <a:solidFill>
                  <a:schemeClr val="bg1"/>
                </a:solidFill>
              </a:rPr>
              <a:t>?” para recuperar o usuário ou senha, caso não lembre dos mesmos.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 rot="2106658">
            <a:off x="2692489" y="132150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20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6912"/>
            <a:ext cx="8640960" cy="20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adicionar arquivos ou fotos referentes a propostas, utilize os passos 7 e 8.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Escreva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Descrição</a:t>
            </a:r>
            <a:r>
              <a:rPr lang="pt-BR" sz="1800" b="0" dirty="0" smtClean="0">
                <a:solidFill>
                  <a:schemeClr val="bg1"/>
                </a:solidFill>
              </a:rPr>
              <a:t>” do arquivo/foto. Evite nomes genéricos como “documento01”.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Arquivo/Foto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Anexar</a:t>
            </a: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Arquivo/Foto</a:t>
            </a:r>
            <a:r>
              <a:rPr lang="pt-BR" sz="1800" b="0" dirty="0" smtClean="0">
                <a:solidFill>
                  <a:schemeClr val="bg1"/>
                </a:solidFill>
              </a:rPr>
              <a:t>” 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Após adicionar todos os arquivos 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Avançar</a:t>
            </a:r>
            <a:r>
              <a:rPr lang="pt-BR" sz="1800" b="0" dirty="0" smtClean="0">
                <a:solidFill>
                  <a:schemeClr val="bg1"/>
                </a:solidFill>
              </a:rPr>
              <a:t>”.</a:t>
            </a:r>
          </a:p>
        </p:txBody>
      </p:sp>
      <p:sp>
        <p:nvSpPr>
          <p:cNvPr id="7" name="Seta para a direita 6"/>
          <p:cNvSpPr/>
          <p:nvPr/>
        </p:nvSpPr>
        <p:spPr>
          <a:xfrm rot="2629148">
            <a:off x="1423154" y="56398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8796640">
            <a:off x="2865747" y="74935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2629148">
            <a:off x="2238461" y="276313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9539307">
            <a:off x="3691322" y="376968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rot="8137082">
            <a:off x="3654447" y="281195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19571722">
            <a:off x="3641569" y="154854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8321969">
            <a:off x="5531510" y="1927096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8129153">
            <a:off x="5557200" y="407431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42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9009" y="5240959"/>
            <a:ext cx="8229600" cy="1617043"/>
          </a:xfrm>
        </p:spPr>
        <p:txBody>
          <a:bodyPr numCol="1"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Verifique cada ponto do resumo da proposta.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Caso queira submeter em outro momento, clique em “Gravar (Rascunho)”. Atenção: mesmo que a proposta esteja gravada, prazos e tramites contam apenas a partir da data de submissão.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Caso tenha certeza que a proposta está totalmente adequada, clique em “Submeter à aprovação”.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A proposta será enviada para aprovação da Chefia Imediata e posteriormente para análise da PROEC.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03" y="102567"/>
            <a:ext cx="46958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" y="4437112"/>
            <a:ext cx="7003221" cy="6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 rot="2629148">
            <a:off x="1786850" y="4267685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7711570">
            <a:off x="4796109" y="423311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878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7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sz="half" idx="2"/>
          </p:nvPr>
        </p:nvSpPr>
        <p:spPr>
          <a:xfrm>
            <a:off x="1115616" y="548680"/>
            <a:ext cx="6768752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400" dirty="0" smtClean="0"/>
              <a:t>Dúvidas?   Sug</a:t>
            </a:r>
            <a:r>
              <a:rPr lang="pt-BR" sz="2400" dirty="0" smtClean="0">
                <a:solidFill>
                  <a:schemeClr val="bg1"/>
                </a:solidFill>
              </a:rPr>
              <a:t>estões?</a:t>
            </a:r>
          </a:p>
          <a:p>
            <a:pPr marL="0" indent="0" algn="ctr">
              <a:buNone/>
            </a:pPr>
            <a:r>
              <a:rPr lang="pt-BR" sz="2400" dirty="0" smtClean="0"/>
              <a:t>Por favor, ligar para os </a:t>
            </a:r>
            <a:r>
              <a:rPr lang="pt-BR" sz="2400" dirty="0" smtClean="0">
                <a:solidFill>
                  <a:schemeClr val="bg1"/>
                </a:solidFill>
              </a:rPr>
              <a:t>telefones 3317-8209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dirty="0" smtClean="0">
                <a:solidFill>
                  <a:schemeClr val="bg1"/>
                </a:solidFill>
              </a:rPr>
              <a:t>			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      3317-8217 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ou</a:t>
            </a:r>
            <a:r>
              <a:rPr lang="pt-BR" sz="2400" dirty="0" smtClean="0"/>
              <a:t> </a:t>
            </a:r>
          </a:p>
          <a:p>
            <a:pPr marL="0" indent="0" algn="ctr">
              <a:buNone/>
            </a:pPr>
            <a:r>
              <a:rPr lang="pt-BR" sz="2400" dirty="0" smtClean="0"/>
              <a:t>Enviar </a:t>
            </a:r>
            <a:r>
              <a:rPr lang="pt-BR" sz="2400" dirty="0" smtClean="0">
                <a:solidFill>
                  <a:schemeClr val="tx1"/>
                </a:solidFill>
              </a:rPr>
              <a:t>e-</a:t>
            </a:r>
            <a:r>
              <a:rPr lang="pt-BR" sz="2400" dirty="0" smtClean="0">
                <a:solidFill>
                  <a:schemeClr val="bg1"/>
                </a:solidFill>
              </a:rPr>
              <a:t>mail para </a:t>
            </a:r>
            <a:r>
              <a:rPr lang="pt-BR" sz="2400" dirty="0" smtClean="0">
                <a:hlinkClick r:id="rId2"/>
              </a:rPr>
              <a:t>proec@ufersa.edu.br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ou</a:t>
            </a:r>
            <a:r>
              <a:rPr lang="pt-BR" sz="2400" dirty="0" smtClean="0"/>
              <a:t> </a:t>
            </a:r>
            <a:r>
              <a:rPr lang="pt-BR" sz="2400" dirty="0" smtClean="0">
                <a:hlinkClick r:id="rId3"/>
              </a:rPr>
              <a:t>igor.fernandes@ufersa.edu.br</a:t>
            </a:r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7693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65215" y="404665"/>
            <a:ext cx="8424936" cy="2870972"/>
            <a:chOff x="365215" y="404665"/>
            <a:chExt cx="8424936" cy="2870972"/>
          </a:xfrm>
        </p:grpSpPr>
        <p:grpSp>
          <p:nvGrpSpPr>
            <p:cNvPr id="6" name="Grupo 5"/>
            <p:cNvGrpSpPr/>
            <p:nvPr/>
          </p:nvGrpSpPr>
          <p:grpSpPr>
            <a:xfrm>
              <a:off x="365215" y="404665"/>
              <a:ext cx="8424936" cy="2870972"/>
              <a:chOff x="251520" y="404664"/>
              <a:chExt cx="8424936" cy="287097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04664"/>
                <a:ext cx="8424936" cy="28709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tângulo 4"/>
              <p:cNvSpPr/>
              <p:nvPr/>
            </p:nvSpPr>
            <p:spPr>
              <a:xfrm>
                <a:off x="2123728" y="2348880"/>
                <a:ext cx="576064" cy="14401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1259632" y="2636912"/>
              <a:ext cx="432048" cy="72008"/>
            </a:xfrm>
            <a:prstGeom prst="rect">
              <a:avLst/>
            </a:prstGeom>
            <a:solidFill>
              <a:srgbClr val="DAD5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478913" y="5301208"/>
            <a:ext cx="8197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Selecionar o vínculo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Para os servidores sem outros vínculos </a:t>
            </a:r>
            <a:r>
              <a:rPr lang="pt-BR" dirty="0" smtClean="0">
                <a:solidFill>
                  <a:schemeClr val="bg1"/>
                </a:solidFill>
              </a:rPr>
              <a:t>com </a:t>
            </a:r>
            <a:r>
              <a:rPr lang="pt-BR" dirty="0">
                <a:solidFill>
                  <a:schemeClr val="bg1"/>
                </a:solidFill>
              </a:rPr>
              <a:t>a UFERSA </a:t>
            </a:r>
            <a:r>
              <a:rPr lang="pt-BR" dirty="0" smtClean="0">
                <a:solidFill>
                  <a:schemeClr val="bg1"/>
                </a:solidFill>
              </a:rPr>
              <a:t>(como discente ou outra categoria) essa </a:t>
            </a:r>
            <a:r>
              <a:rPr lang="pt-BR" dirty="0">
                <a:solidFill>
                  <a:schemeClr val="bg1"/>
                </a:solidFill>
              </a:rPr>
              <a:t>tela não será exibida</a:t>
            </a:r>
          </a:p>
        </p:txBody>
      </p:sp>
      <p:sp>
        <p:nvSpPr>
          <p:cNvPr id="7" name="Seta para a direita 6"/>
          <p:cNvSpPr/>
          <p:nvPr/>
        </p:nvSpPr>
        <p:spPr>
          <a:xfrm rot="12528006">
            <a:off x="1915639" y="271194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8837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0" y="404664"/>
            <a:ext cx="8640960" cy="45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53931" y="5085184"/>
            <a:ext cx="796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Selecionar o módulo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do Docente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 rot="12615665">
            <a:off x="6765568" y="119675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01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513636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Coloque o indicador do </a:t>
            </a:r>
            <a:r>
              <a:rPr lang="pt-BR" i="1" dirty="0" smtClean="0">
                <a:solidFill>
                  <a:schemeClr val="bg1"/>
                </a:solidFill>
              </a:rPr>
              <a:t>mouse </a:t>
            </a:r>
            <a:r>
              <a:rPr lang="pt-BR" dirty="0" smtClean="0">
                <a:solidFill>
                  <a:schemeClr val="bg1"/>
                </a:solidFill>
              </a:rPr>
              <a:t>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Extensão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Siga o curso através de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de Extensão</a:t>
            </a:r>
            <a:r>
              <a:rPr lang="pt-BR" dirty="0" smtClean="0">
                <a:solidFill>
                  <a:schemeClr val="bg1"/>
                </a:solidFill>
              </a:rPr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Submissões de Propostas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Então clique em “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Submeter Proposta</a:t>
            </a:r>
            <a:r>
              <a:rPr lang="pt-BR" dirty="0" smtClean="0">
                <a:solidFill>
                  <a:schemeClr val="bg1"/>
                </a:solidFill>
              </a:rPr>
              <a:t>”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0959" cy="45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1" y="190719"/>
            <a:ext cx="8644829" cy="452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4" y="199357"/>
            <a:ext cx="8636569" cy="44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6" y="199876"/>
            <a:ext cx="8608312" cy="45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>
          <a:xfrm rot="18726762">
            <a:off x="1286072" y="1189527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 rot="2616871">
            <a:off x="3954979" y="70129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8837658">
            <a:off x="7154690" y="761629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1687" y="420824"/>
            <a:ext cx="1648964" cy="1466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759787">
            <a:off x="1077231" y="527292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6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Clique 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Submeter Nova Proposta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  <a:endParaRPr lang="pt-BR" sz="1800" dirty="0"/>
          </a:p>
        </p:txBody>
      </p:sp>
      <p:grpSp>
        <p:nvGrpSpPr>
          <p:cNvPr id="6" name="Grupo 5"/>
          <p:cNvGrpSpPr/>
          <p:nvPr/>
        </p:nvGrpSpPr>
        <p:grpSpPr>
          <a:xfrm>
            <a:off x="243975" y="411482"/>
            <a:ext cx="8595711" cy="2937509"/>
            <a:chOff x="243974" y="411480"/>
            <a:chExt cx="8595710" cy="29375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74" y="411480"/>
              <a:ext cx="8595710" cy="2937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243974" y="661874"/>
              <a:ext cx="1656184" cy="1440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Seta para a direita 9"/>
          <p:cNvSpPr/>
          <p:nvPr/>
        </p:nvSpPr>
        <p:spPr>
          <a:xfrm rot="2167262">
            <a:off x="5393617" y="2779021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20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Para a submissão </a:t>
            </a:r>
            <a:r>
              <a:rPr lang="pt-BR" sz="1800" b="0" smtClean="0">
                <a:solidFill>
                  <a:schemeClr val="bg1"/>
                </a:solidFill>
              </a:rPr>
              <a:t>da ação </a:t>
            </a:r>
            <a:r>
              <a:rPr lang="pt-BR" sz="1800" b="0" smtClean="0">
                <a:solidFill>
                  <a:schemeClr val="bg1"/>
                </a:solidFill>
              </a:rPr>
              <a:t>clique </a:t>
            </a:r>
            <a:r>
              <a:rPr lang="pt-BR" sz="1800" b="0" dirty="0" smtClean="0">
                <a:solidFill>
                  <a:schemeClr val="bg1"/>
                </a:solidFill>
              </a:rPr>
              <a:t>em “</a:t>
            </a:r>
            <a:r>
              <a:rPr lang="pt-B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EVENTOS</a:t>
            </a:r>
            <a:r>
              <a:rPr lang="pt-BR" sz="1800" b="0" dirty="0" smtClean="0">
                <a:solidFill>
                  <a:schemeClr val="bg1"/>
                </a:solidFill>
              </a:rPr>
              <a:t>”</a:t>
            </a:r>
          </a:p>
          <a:p>
            <a:pPr algn="just"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É importante ter pleno conhecimento em relação às diferenças entre os tipos de ações de extensão antes do preenchimento, já que não é possível trocar de categoria após o início do cadastro:</a:t>
            </a:r>
            <a:endParaRPr lang="pt-BR" sz="1800" dirty="0"/>
          </a:p>
          <a:p>
            <a:pPr lvl="6">
              <a:buFont typeface="Arial" pitchFamily="34" charset="0"/>
              <a:buChar char="•"/>
            </a:pPr>
            <a:r>
              <a:rPr lang="pt-BR" b="0" dirty="0" smtClean="0">
                <a:solidFill>
                  <a:schemeClr val="bg1"/>
                </a:solidFill>
              </a:rPr>
              <a:t>Não sabe qua</a:t>
            </a:r>
            <a:r>
              <a:rPr lang="pt-BR" dirty="0" smtClean="0">
                <a:solidFill>
                  <a:schemeClr val="bg1"/>
                </a:solidFill>
              </a:rPr>
              <a:t>l o tipo da ação? Restou alguma dúvida? Ligue para a PROEC (3317-8209)</a:t>
            </a:r>
            <a:endParaRPr lang="pt-BR" b="0" dirty="0" smtClean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43975" y="116631"/>
            <a:ext cx="8671425" cy="4608515"/>
            <a:chOff x="243975" y="116631"/>
            <a:chExt cx="8671425" cy="46085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3"/>
              <a:ext cx="8663880" cy="460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243975" y="116631"/>
              <a:ext cx="1664836" cy="1462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Seta para a direita 9"/>
          <p:cNvSpPr/>
          <p:nvPr/>
        </p:nvSpPr>
        <p:spPr>
          <a:xfrm rot="18935626">
            <a:off x="5685368" y="2725320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62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3722" y="404664"/>
            <a:ext cx="8642488" cy="2699682"/>
            <a:chOff x="253722" y="404664"/>
            <a:chExt cx="8642488" cy="26996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22" y="404664"/>
              <a:ext cx="8642488" cy="2699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>
              <a:off x="253722" y="609952"/>
              <a:ext cx="1664836" cy="1462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Seta para a direita 13"/>
          <p:cNvSpPr/>
          <p:nvPr/>
        </p:nvSpPr>
        <p:spPr>
          <a:xfrm rot="2563555">
            <a:off x="4267933" y="1209943"/>
            <a:ext cx="576064" cy="2880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5085186"/>
            <a:ext cx="8229600" cy="161704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1800" b="0" dirty="0" smtClean="0">
                <a:solidFill>
                  <a:schemeClr val="bg1"/>
                </a:solidFill>
              </a:rPr>
              <a:t>São 10 passos para o preenchimento da proposta de um evento de extensão.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bg1"/>
                </a:solidFill>
              </a:rPr>
              <a:t>Lembre-se:</a:t>
            </a:r>
            <a:r>
              <a:rPr lang="pt-BR" sz="1800" b="0" dirty="0" smtClean="0">
                <a:solidFill>
                  <a:schemeClr val="bg1"/>
                </a:solidFill>
              </a:rPr>
              <a:t> o </a:t>
            </a:r>
            <a:r>
              <a:rPr lang="pt-BR" sz="1800" b="0" dirty="0" err="1" smtClean="0">
                <a:solidFill>
                  <a:schemeClr val="bg1"/>
                </a:solidFill>
              </a:rPr>
              <a:t>Sigaa</a:t>
            </a:r>
            <a:r>
              <a:rPr lang="pt-BR" sz="1800" b="0" dirty="0" smtClean="0">
                <a:solidFill>
                  <a:schemeClr val="bg1"/>
                </a:solidFill>
              </a:rPr>
              <a:t> não é apenas um repositório de informações, ele substitui o processo físico anteriormente utilizado na instituição, por isso exige tantos detalhes no preenchimento da proposta.</a:t>
            </a:r>
            <a:endParaRPr lang="pt-BR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ysClr val="window" lastClr="FFFFFF"/>
      </a:lt1>
      <a:dk2>
        <a:srgbClr val="464653"/>
      </a:dk2>
      <a:lt2>
        <a:srgbClr val="DDE9EC"/>
      </a:lt2>
      <a:accent1>
        <a:srgbClr val="92D050"/>
      </a:accent1>
      <a:accent2>
        <a:srgbClr val="92D050"/>
      </a:accent2>
      <a:accent3>
        <a:srgbClr val="0070C0"/>
      </a:accent3>
      <a:accent4>
        <a:srgbClr val="0070C0"/>
      </a:accent4>
      <a:accent5>
        <a:srgbClr val="B88472"/>
      </a:accent5>
      <a:accent6>
        <a:srgbClr val="8E736A"/>
      </a:accent6>
      <a:hlink>
        <a:srgbClr val="BFBFBF"/>
      </a:hlink>
      <a:folHlink>
        <a:srgbClr val="A5A5A5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1081</TotalTime>
  <Words>1328</Words>
  <Application>Microsoft Office PowerPoint</Application>
  <PresentationFormat>Apresentação na tela (4:3)</PresentationFormat>
  <Paragraphs>102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Ângulos</vt:lpstr>
      <vt:lpstr>Tutorial para cadastro de Eventos de extensão  no SIGAA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Acesso ao Sigaa</dc:title>
  <dc:creator>Suporte</dc:creator>
  <cp:lastModifiedBy>Suporte</cp:lastModifiedBy>
  <cp:revision>66</cp:revision>
  <dcterms:created xsi:type="dcterms:W3CDTF">2018-04-04T18:10:54Z</dcterms:created>
  <dcterms:modified xsi:type="dcterms:W3CDTF">2018-04-23T14:24:15Z</dcterms:modified>
</cp:coreProperties>
</file>